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9" r:id="rId3"/>
    <p:sldId id="286" r:id="rId4"/>
    <p:sldId id="256" r:id="rId5"/>
    <p:sldId id="260" r:id="rId6"/>
    <p:sldId id="262" r:id="rId7"/>
    <p:sldId id="263" r:id="rId8"/>
    <p:sldId id="264" r:id="rId9"/>
    <p:sldId id="28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89" r:id="rId23"/>
    <p:sldId id="278" r:id="rId24"/>
    <p:sldId id="279" r:id="rId25"/>
    <p:sldId id="280" r:id="rId26"/>
    <p:sldId id="281" r:id="rId27"/>
    <p:sldId id="293" r:id="rId28"/>
  </p:sldIdLst>
  <p:sldSz cx="9144000" cy="6858000" type="screen4x3"/>
  <p:notesSz cx="7315200" cy="96012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11"/>
    <p:restoredTop sz="61980"/>
  </p:normalViewPr>
  <p:slideViewPr>
    <p:cSldViewPr snapToGrid="0" showGuides="1">
      <p:cViewPr varScale="1">
        <p:scale>
          <a:sx n="39" d="100"/>
          <a:sy n="39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2A20D-949F-5249-8E88-582DCD60E175}" type="datetimeFigureOut">
              <a:rPr lang="en-US" smtClean="0"/>
              <a:t>9/26/20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CC73C-C7FC-0548-B30F-D116E963C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7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2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sz="1200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3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27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19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56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97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1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3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64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90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82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45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8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43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1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7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82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83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5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86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06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6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75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62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64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C73C-C7FC-0548-B30F-D116E963CB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8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88B-4AC2-4B19-B627-E8CEAAD326DF}" type="datetimeFigureOut">
              <a:rPr lang="zh-HK" altLang="en-US" smtClean="0"/>
              <a:t>26/09/20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4277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88B-4AC2-4B19-B627-E8CEAAD326DF}" type="datetimeFigureOut">
              <a:rPr lang="zh-HK" altLang="en-US" smtClean="0"/>
              <a:t>26/09/20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853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88B-4AC2-4B19-B627-E8CEAAD326DF}" type="datetimeFigureOut">
              <a:rPr lang="zh-HK" altLang="en-US" smtClean="0"/>
              <a:t>26/09/20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0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88B-4AC2-4B19-B627-E8CEAAD326DF}" type="datetimeFigureOut">
              <a:rPr lang="zh-HK" altLang="en-US" smtClean="0"/>
              <a:t>26/09/20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196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88B-4AC2-4B19-B627-E8CEAAD326DF}" type="datetimeFigureOut">
              <a:rPr lang="zh-HK" altLang="en-US" smtClean="0"/>
              <a:t>26/09/20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6570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88B-4AC2-4B19-B627-E8CEAAD326DF}" type="datetimeFigureOut">
              <a:rPr lang="zh-HK" altLang="en-US" smtClean="0"/>
              <a:t>26/09/20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067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88B-4AC2-4B19-B627-E8CEAAD326DF}" type="datetimeFigureOut">
              <a:rPr lang="zh-HK" altLang="en-US" smtClean="0"/>
              <a:t>26/09/20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725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88B-4AC2-4B19-B627-E8CEAAD326DF}" type="datetimeFigureOut">
              <a:rPr lang="zh-HK" altLang="en-US" smtClean="0"/>
              <a:t>26/09/20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975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88B-4AC2-4B19-B627-E8CEAAD326DF}" type="datetimeFigureOut">
              <a:rPr lang="zh-HK" altLang="en-US" smtClean="0"/>
              <a:t>26/09/20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282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88B-4AC2-4B19-B627-E8CEAAD326DF}" type="datetimeFigureOut">
              <a:rPr lang="zh-HK" altLang="en-US" smtClean="0"/>
              <a:t>26/09/20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000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88B-4AC2-4B19-B627-E8CEAAD326DF}" type="datetimeFigureOut">
              <a:rPr lang="zh-HK" altLang="en-US" smtClean="0"/>
              <a:t>26/09/20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060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688B-4AC2-4B19-B627-E8CEAAD326DF}" type="datetimeFigureOut">
              <a:rPr lang="zh-HK" altLang="en-US" smtClean="0"/>
              <a:t>26/09/20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24D9-515F-4C4C-A556-5FD543B572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957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90577" y="1676400"/>
            <a:ext cx="8962845" cy="1752600"/>
          </a:xfrm>
        </p:spPr>
        <p:txBody>
          <a:bodyPr>
            <a:noAutofit/>
          </a:bodyPr>
          <a:lstStyle/>
          <a:p>
            <a:b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HK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HK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欣賞宗教建築：</a:t>
            </a:r>
            <a:b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體驗學習中華文化、人文素養與靈性追尋</a:t>
            </a:r>
            <a:b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599" y="3743960"/>
            <a:ext cx="6400800" cy="1752600"/>
          </a:xfrm>
        </p:spPr>
        <p:txBody>
          <a:bodyPr>
            <a:normAutofit fontScale="92500" lnSpcReduction="20000"/>
          </a:bodyPr>
          <a:lstStyle/>
          <a:p>
            <a:br>
              <a:rPr lang="en-HK" altLang="zh-HK" dirty="0">
                <a:solidFill>
                  <a:schemeClr val="tx1"/>
                </a:solidFill>
              </a:rPr>
            </a:br>
            <a:r>
              <a:rPr lang="zh-TW" altLang="en-US" sz="3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嗇色園黃大仙祠</a:t>
            </a:r>
            <a:endParaRPr lang="en-HK" altLang="zh-TW" sz="3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HK" altLang="zh-HK" sz="3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3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參學前簡介</a:t>
            </a:r>
          </a:p>
        </p:txBody>
      </p:sp>
    </p:spTree>
    <p:extLst>
      <p:ext uri="{BB962C8B-B14F-4D97-AF65-F5344CB8AC3E}">
        <p14:creationId xmlns:p14="http://schemas.microsoft.com/office/powerpoint/2010/main" val="3408422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zh-TW" altLang="en-US" b="1" dirty="0"/>
              <a:t>五供</a:t>
            </a:r>
            <a:endParaRPr lang="zh-HK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522" y="2423494"/>
            <a:ext cx="5798370" cy="4348778"/>
          </a:xfrm>
        </p:spPr>
      </p:pic>
      <p:sp>
        <p:nvSpPr>
          <p:cNvPr id="6" name="矩形 5"/>
          <p:cNvSpPr/>
          <p:nvPr/>
        </p:nvSpPr>
        <p:spPr>
          <a:xfrm>
            <a:off x="200026" y="1114336"/>
            <a:ext cx="865822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HK" altLang="zh-HK" sz="2400" dirty="0"/>
              <a:t>「五供」是一套禮器，讓人向主神呈獻供品。禮儀貴乎真誠和敬虔。嗇色園在設計和建造這套「五供」，如何表達他們真誠和敬虔？</a:t>
            </a:r>
            <a:r>
              <a:rPr lang="zh-TW" altLang="en-US" sz="2400" dirty="0"/>
              <a:t>五供放置在這個位置，又有甚麼意思？</a:t>
            </a:r>
            <a:endParaRPr lang="zh-HK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63903" y="172529"/>
            <a:ext cx="12618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/>
              <a:t>中軸線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08799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大殿平台</a:t>
            </a:r>
            <a:endParaRPr lang="zh-HK" altLang="en-US" b="1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4301" y="4790889"/>
            <a:ext cx="9029699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zh-HK" sz="2400" dirty="0"/>
              <a:t>「第一參神平台」：</a:t>
            </a:r>
          </a:p>
          <a:p>
            <a:r>
              <a:rPr lang="zh-CN" altLang="en-US" sz="2400" dirty="0"/>
              <a:t>這</a:t>
            </a:r>
            <a:r>
              <a:rPr lang="zh-HK" altLang="zh-HK" sz="2400" dirty="0"/>
              <a:t>為善信</a:t>
            </a:r>
            <a:r>
              <a:rPr lang="zh-CN" altLang="en-US" sz="2400" dirty="0"/>
              <a:t>在</a:t>
            </a:r>
            <a:r>
              <a:rPr lang="zh-HK" altLang="zh-HK" sz="2400" dirty="0"/>
              <a:t>平日上香參拜、求籤的地方。</a:t>
            </a:r>
            <a:r>
              <a:rPr lang="zh-CN" altLang="en-US" sz="2400" dirty="0"/>
              <a:t>在</a:t>
            </a:r>
            <a:r>
              <a:rPr lang="en-US" altLang="zh-HK" sz="2400" dirty="0"/>
              <a:t>2011</a:t>
            </a:r>
            <a:r>
              <a:rPr lang="zh-HK" altLang="zh-HK" sz="2400" dirty="0"/>
              <a:t>年擴建</a:t>
            </a:r>
            <a:r>
              <a:rPr lang="zh-CN" altLang="en-US" sz="2400" dirty="0"/>
              <a:t>了此處</a:t>
            </a:r>
            <a:r>
              <a:rPr lang="zh-HK" altLang="zh-HK" sz="2400" dirty="0"/>
              <a:t>，並懸掛上近百個紅燈籠，</a:t>
            </a:r>
            <a:r>
              <a:rPr lang="zh-CN" altLang="en-US" sz="2400" dirty="0"/>
              <a:t>讓</a:t>
            </a:r>
            <a:r>
              <a:rPr lang="zh-HK" altLang="zh-HK" sz="2400" dirty="0"/>
              <a:t>善信</a:t>
            </a:r>
            <a:r>
              <a:rPr lang="zh-CN" altLang="en-US" sz="2400" dirty="0"/>
              <a:t>有</a:t>
            </a:r>
            <a:r>
              <a:rPr lang="zh-HK" altLang="zh-HK" sz="2400" dirty="0"/>
              <a:t>一個更舒適、更優美的參神環境。</a:t>
            </a:r>
            <a:endParaRPr lang="en-US" altLang="zh-HK" sz="2400" dirty="0"/>
          </a:p>
          <a:p>
            <a:endParaRPr lang="en-US" altLang="zh-HK" sz="2400" dirty="0"/>
          </a:p>
          <a:p>
            <a:r>
              <a:rPr lang="zh-TW" altLang="zh-HK" sz="2400" dirty="0"/>
              <a:t>「嗇色園</a:t>
            </a:r>
            <a:r>
              <a:rPr lang="en-US" altLang="zh-HK" sz="2400" dirty="0"/>
              <a:t>•</a:t>
            </a:r>
            <a:r>
              <a:rPr lang="zh-TW" altLang="zh-HK" sz="2400" dirty="0"/>
              <a:t>打造環保廟宇</a:t>
            </a:r>
            <a:r>
              <a:rPr lang="en-US" altLang="zh-HK" sz="2400" dirty="0"/>
              <a:t>•</a:t>
            </a:r>
            <a:r>
              <a:rPr lang="zh-TW" altLang="zh-HK" sz="2400" dirty="0"/>
              <a:t>共建綠色機構」</a:t>
            </a:r>
            <a:r>
              <a:rPr lang="zh-TW" altLang="en-US" sz="2400" dirty="0"/>
              <a:t>的特色</a:t>
            </a:r>
            <a:endParaRPr lang="zh-HK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63903" y="172529"/>
            <a:ext cx="12618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/>
              <a:t>中軸線</a:t>
            </a:r>
            <a:endParaRPr lang="zh-HK" altLang="en-US" sz="2800" dirty="0"/>
          </a:p>
        </p:txBody>
      </p:sp>
      <p:pic>
        <p:nvPicPr>
          <p:cNvPr id="8" name="圖片 1085">
            <a:extLst>
              <a:ext uri="{FF2B5EF4-FFF2-40B4-BE49-F238E27FC236}">
                <a16:creationId xmlns:a16="http://schemas.microsoft.com/office/drawing/2014/main" id="{D74E3689-4B1C-624B-99E8-DC678A7AB70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27" y="1527704"/>
            <a:ext cx="4815046" cy="32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24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大殿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270"/>
            <a:ext cx="9144000" cy="6858001"/>
          </a:xfrm>
        </p:spPr>
      </p:pic>
      <p:sp>
        <p:nvSpPr>
          <p:cNvPr id="5" name="矩形 4"/>
          <p:cNvSpPr/>
          <p:nvPr/>
        </p:nvSpPr>
        <p:spPr>
          <a:xfrm>
            <a:off x="0" y="6011734"/>
            <a:ext cx="91440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HK" altLang="zh-HK" sz="2400" dirty="0"/>
              <a:t>「大殿」，大門之上掛有</a:t>
            </a:r>
            <a:r>
              <a:rPr lang="zh-TW" altLang="en-US" sz="2400" dirty="0"/>
              <a:t>相信是「呂祖降乩題字</a:t>
            </a:r>
            <a:r>
              <a:rPr lang="zh-HK" altLang="zh-HK" sz="2400" dirty="0"/>
              <a:t>」</a:t>
            </a:r>
            <a:r>
              <a:rPr lang="zh-TW" altLang="en-US" sz="2400" dirty="0"/>
              <a:t>的</a:t>
            </a:r>
            <a:r>
              <a:rPr lang="zh-HK" altLang="zh-HK" sz="2400" dirty="0"/>
              <a:t>「赤松黃仙祠」橫匾。</a:t>
            </a:r>
            <a:endParaRPr lang="zh-HK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63903" y="172529"/>
            <a:ext cx="12618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/>
              <a:t>中軸線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30916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28745" y="214312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中幅線的方位</a:t>
            </a:r>
            <a:endParaRPr lang="en-US" altLang="zh-TW" sz="3200" dirty="0"/>
          </a:p>
          <a:p>
            <a:r>
              <a:rPr lang="zh-TW" altLang="en-US" sz="3200" dirty="0"/>
              <a:t>大殿的坐向</a:t>
            </a:r>
            <a:endParaRPr lang="zh-HK" altLang="en-US" sz="32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912" y="85725"/>
            <a:ext cx="3981449" cy="2986087"/>
          </a:xfrm>
          <a:prstGeom prst="rect">
            <a:avLst/>
          </a:prstGeom>
        </p:spPr>
      </p:pic>
      <p:cxnSp>
        <p:nvCxnSpPr>
          <p:cNvPr id="10" name="直線單箭頭接點 9"/>
          <p:cNvCxnSpPr/>
          <p:nvPr/>
        </p:nvCxnSpPr>
        <p:spPr>
          <a:xfrm>
            <a:off x="7129463" y="1291530"/>
            <a:ext cx="485775" cy="81882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3297912" y="85725"/>
            <a:ext cx="272382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這座大廈後面是甚麼山？</a:t>
            </a:r>
            <a:endParaRPr lang="zh-HK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015038" y="3071812"/>
            <a:ext cx="2981323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向龍翔道伸遲延出去，是甚麼水域？</a:t>
            </a:r>
            <a:endParaRPr lang="en-US" altLang="zh-TW" dirty="0"/>
          </a:p>
          <a:p>
            <a:r>
              <a:rPr lang="zh-TW" altLang="en-US" dirty="0"/>
              <a:t>為甚麼「赤松黃大仙祠」牌樓建在這個位置，前面就是貫通東西九龍的龍翔道？</a:t>
            </a:r>
            <a:endParaRPr lang="zh-HK" altLang="en-US" dirty="0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1285875" y="2110350"/>
            <a:ext cx="0" cy="1806355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671513" y="3071812"/>
            <a:ext cx="1218015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1080488" y="17009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北</a:t>
            </a:r>
            <a:endParaRPr lang="zh-HK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933395" y="28871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東</a:t>
            </a:r>
            <a:endParaRPr lang="zh-HK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078126" y="39167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南</a:t>
            </a:r>
            <a:endParaRPr lang="zh-HK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28745" y="28871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西</a:t>
            </a:r>
            <a:endParaRPr lang="zh-HK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048911" y="4661766"/>
            <a:ext cx="23391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/>
              <a:t>大殿坐北向南</a:t>
            </a:r>
            <a:endParaRPr lang="en-US" altLang="zh-TW" sz="2800" dirty="0"/>
          </a:p>
          <a:p>
            <a:r>
              <a:rPr lang="zh-TW" altLang="en-US" sz="2800" dirty="0"/>
              <a:t>鐘樓：在東</a:t>
            </a:r>
            <a:endParaRPr lang="en-US" altLang="zh-TW" sz="2800" dirty="0"/>
          </a:p>
          <a:p>
            <a:r>
              <a:rPr lang="zh-TW" altLang="en-US" sz="2800" dirty="0"/>
              <a:t>鼓樓：在西</a:t>
            </a:r>
            <a:endParaRPr lang="zh-HK" altLang="en-US" sz="2800" dirty="0"/>
          </a:p>
        </p:txBody>
      </p:sp>
      <p:pic>
        <p:nvPicPr>
          <p:cNvPr id="25" name="內容版面配置區 3">
            <a:extLst>
              <a:ext uri="{FF2B5EF4-FFF2-40B4-BE49-F238E27FC236}">
                <a16:creationId xmlns:a16="http://schemas.microsoft.com/office/drawing/2014/main" id="{348BBE10-B4FB-4B47-AC4E-3A37D0B09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525" y="4472678"/>
            <a:ext cx="2316480" cy="173736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6" name="文字方塊 2">
            <a:extLst>
              <a:ext uri="{FF2B5EF4-FFF2-40B4-BE49-F238E27FC236}">
                <a16:creationId xmlns:a16="http://schemas.microsoft.com/office/drawing/2014/main" id="{8787A7B8-C3BF-2A42-BD10-AADD8265218D}"/>
              </a:ext>
            </a:extLst>
          </p:cNvPr>
          <p:cNvSpPr txBox="1"/>
          <p:nvPr/>
        </p:nvSpPr>
        <p:spPr>
          <a:xfrm>
            <a:off x="2602767" y="395046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北／玄武</a:t>
            </a:r>
            <a:endParaRPr lang="zh-HK" altLang="en-US" dirty="0"/>
          </a:p>
        </p:txBody>
      </p:sp>
      <p:sp>
        <p:nvSpPr>
          <p:cNvPr id="27" name="文字方塊 27">
            <a:extLst>
              <a:ext uri="{FF2B5EF4-FFF2-40B4-BE49-F238E27FC236}">
                <a16:creationId xmlns:a16="http://schemas.microsoft.com/office/drawing/2014/main" id="{C3235280-A52C-824A-8516-77A4ECE5A4DC}"/>
              </a:ext>
            </a:extLst>
          </p:cNvPr>
          <p:cNvSpPr txBox="1"/>
          <p:nvPr/>
        </p:nvSpPr>
        <p:spPr>
          <a:xfrm>
            <a:off x="794818" y="51379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西／白虎</a:t>
            </a:r>
            <a:endParaRPr lang="zh-HK" altLang="en-US" dirty="0"/>
          </a:p>
        </p:txBody>
      </p:sp>
      <p:sp>
        <p:nvSpPr>
          <p:cNvPr id="28" name="文字方塊 28">
            <a:extLst>
              <a:ext uri="{FF2B5EF4-FFF2-40B4-BE49-F238E27FC236}">
                <a16:creationId xmlns:a16="http://schemas.microsoft.com/office/drawing/2014/main" id="{E4F2AD57-7F3D-B94B-9E14-7C959F957DC6}"/>
              </a:ext>
            </a:extLst>
          </p:cNvPr>
          <p:cNvSpPr txBox="1"/>
          <p:nvPr/>
        </p:nvSpPr>
        <p:spPr>
          <a:xfrm>
            <a:off x="4403243" y="52263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東／青龍</a:t>
            </a:r>
            <a:endParaRPr lang="zh-HK" altLang="en-US" dirty="0"/>
          </a:p>
        </p:txBody>
      </p:sp>
      <p:sp>
        <p:nvSpPr>
          <p:cNvPr id="29" name="文字方塊 29">
            <a:extLst>
              <a:ext uri="{FF2B5EF4-FFF2-40B4-BE49-F238E27FC236}">
                <a16:creationId xmlns:a16="http://schemas.microsoft.com/office/drawing/2014/main" id="{9B7EFD31-088D-574E-8506-CB328CE4C7B8}"/>
              </a:ext>
            </a:extLst>
          </p:cNvPr>
          <p:cNvSpPr txBox="1"/>
          <p:nvPr/>
        </p:nvSpPr>
        <p:spPr>
          <a:xfrm>
            <a:off x="2602767" y="638934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南／朱雀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4082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2875" y="116444"/>
            <a:ext cx="14157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五行軸線</a:t>
            </a:r>
            <a:endParaRPr lang="zh-HK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8613" y="840814"/>
            <a:ext cx="86725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zh-HK" sz="3200" dirty="0"/>
              <a:t>「五行」</a:t>
            </a:r>
            <a:r>
              <a:rPr lang="en-US" altLang="zh-HK" sz="3200" dirty="0"/>
              <a:t> </a:t>
            </a:r>
            <a:endParaRPr lang="zh-TW" altLang="zh-HK" sz="3200" dirty="0"/>
          </a:p>
          <a:p>
            <a:pPr lvl="0"/>
            <a:endParaRPr lang="en-US" altLang="zh-HK" sz="2400" dirty="0"/>
          </a:p>
          <a:p>
            <a:pPr lvl="0"/>
            <a:r>
              <a:rPr lang="zh-HK" altLang="zh-HK" sz="2400" dirty="0"/>
              <a:t>五行的五種元素（金、木、水、火、土）代表</a:t>
            </a:r>
            <a:r>
              <a:rPr lang="zh-HK" altLang="en-US" sz="2400" dirty="0"/>
              <a:t>著</a:t>
            </a:r>
            <a:r>
              <a:rPr lang="zh-HK" altLang="zh-HK" sz="2400" dirty="0"/>
              <a:t>相互配合、生生不息的法則，同時也體現</a:t>
            </a:r>
            <a:r>
              <a:rPr lang="zh-HK" altLang="en-US" sz="2400" dirty="0"/>
              <a:t>著</a:t>
            </a:r>
            <a:r>
              <a:rPr lang="zh-HK" altLang="zh-HK" sz="2400" dirty="0"/>
              <a:t>平衡而不抗爭的象徵。</a:t>
            </a:r>
            <a:endParaRPr lang="zh-TW" altLang="zh-HK" sz="2400" dirty="0"/>
          </a:p>
          <a:p>
            <a:endParaRPr lang="en-US" altLang="zh-HK" sz="2400" dirty="0"/>
          </a:p>
          <a:p>
            <a:r>
              <a:rPr lang="zh-HK" altLang="zh-HK" sz="2400" dirty="0"/>
              <a:t>正如我們生活上「水」與「火」若運用得宜，就可以煮成美味的飯菜，相反，用之過度，便能</a:t>
            </a:r>
            <a:r>
              <a:rPr lang="zh-HK" altLang="en-US" sz="2400" dirty="0"/>
              <a:t>毀</a:t>
            </a:r>
            <a:r>
              <a:rPr lang="zh-HK" altLang="zh-HK" sz="2400" dirty="0"/>
              <a:t>壞一切。</a:t>
            </a:r>
            <a:endParaRPr lang="zh-TW" altLang="zh-HK" sz="2400" dirty="0"/>
          </a:p>
          <a:p>
            <a:r>
              <a:rPr lang="zh-HK" altLang="zh-HK" sz="2400" dirty="0"/>
              <a:t>希望我們在觀看「五行」的建築與配置時，</a:t>
            </a:r>
            <a:r>
              <a:rPr lang="zh-HK" altLang="en-US" sz="2400" dirty="0"/>
              <a:t>亦能為其所感染，</a:t>
            </a:r>
            <a:r>
              <a:rPr lang="zh-HK" altLang="zh-HK" sz="2400" dirty="0"/>
              <a:t>領悟文化之廣闊，平靜心靈，共同營造出美好和諧的人間仙境。</a:t>
            </a:r>
            <a:endParaRPr lang="en-US" altLang="zh-HK" sz="2400" dirty="0"/>
          </a:p>
          <a:p>
            <a:endParaRPr lang="en-US" altLang="zh-HK" sz="2400" dirty="0"/>
          </a:p>
          <a:p>
            <a:r>
              <a:rPr lang="zh-HK" altLang="zh-HK" sz="2400" dirty="0"/>
              <a:t>嗇色園黃大仙祠內的「五行」建築佈局，是道教宮觀園林「以小見大」的一種文化意象的表達，亦是培養人類和諧心靈的展現。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3390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330194"/>
              </p:ext>
            </p:extLst>
          </p:nvPr>
        </p:nvGraphicFramePr>
        <p:xfrm>
          <a:off x="571500" y="840820"/>
          <a:ext cx="802957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b="1" kern="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五行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b="1" kern="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方位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b="1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顏色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木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東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火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南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紅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金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西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白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水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北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黑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土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中央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黃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71500" y="4577447"/>
            <a:ext cx="7986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/>
              <a:t>有沒有聽過中醫說：五色食療？</a:t>
            </a:r>
            <a:endParaRPr lang="en-US" altLang="zh-TW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/>
              <a:t>一年當中，甚麼時間最多聽到五行元素，生生不息的理念？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2875" y="116444"/>
            <a:ext cx="14157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五行軸線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550179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99" y="1047273"/>
            <a:ext cx="78724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3200" dirty="0"/>
              <a:t>據園內碑刻的記載：「五行俱備，靈秀所鍾，背枕獅山，面對爐峰，峰下綠波平漾，分東西出海而祥凝瑞聚。</a:t>
            </a:r>
            <a:r>
              <a:rPr lang="en-US" altLang="zh-HK" sz="3200" dirty="0"/>
              <a:t>……</a:t>
            </a:r>
            <a:r>
              <a:rPr lang="zh-HK" altLang="zh-HK" sz="3200" dirty="0"/>
              <a:t>」原來，這系列的建築殿堂，當年曾獲黃大仙師的乩示，故建設時依乩文佈以「五行」架局。</a:t>
            </a:r>
            <a:endParaRPr lang="en-US" altLang="zh-HK" sz="3200" dirty="0"/>
          </a:p>
          <a:p>
            <a:endParaRPr lang="en-US" altLang="zh-TW" sz="3200" dirty="0"/>
          </a:p>
          <a:p>
            <a:r>
              <a:rPr lang="zh-TW" altLang="en-US" sz="3200" dirty="0"/>
              <a:t>依照金、木、水、火、土的次序，由五座建築，組成「五行」軸線。</a:t>
            </a:r>
            <a:endParaRPr lang="zh-HK" altLang="en-US" sz="3200" dirty="0"/>
          </a:p>
          <a:p>
            <a:endParaRPr lang="zh-TW" altLang="zh-HK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2875" y="116444"/>
            <a:ext cx="14157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五行軸線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50179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851" y="347276"/>
            <a:ext cx="4658015" cy="6210687"/>
          </a:xfrm>
        </p:spPr>
      </p:pic>
      <p:sp>
        <p:nvSpPr>
          <p:cNvPr id="4" name="文字方塊 3"/>
          <p:cNvSpPr txBox="1"/>
          <p:nvPr/>
        </p:nvSpPr>
        <p:spPr>
          <a:xfrm>
            <a:off x="142875" y="116444"/>
            <a:ext cx="14157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五行軸線</a:t>
            </a:r>
            <a:endParaRPr lang="zh-HK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42875" y="1314450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sz="4400" b="1" dirty="0"/>
              <a:t>飛</a:t>
            </a:r>
            <a:r>
              <a:rPr lang="zh-HK" altLang="zh-HK" sz="4400" b="1" dirty="0"/>
              <a:t>鸞</a:t>
            </a:r>
            <a:r>
              <a:rPr lang="zh-CN" altLang="en-US" sz="4400" b="1" dirty="0">
                <a:latin typeface="PMingLiU" panose="02020500000000000000" pitchFamily="18" charset="-120"/>
                <a:ea typeface="PMingLiU" panose="02020500000000000000" pitchFamily="18" charset="-120"/>
              </a:rPr>
              <a:t>台</a:t>
            </a:r>
            <a:endParaRPr lang="zh-HK" altLang="en-US" sz="44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716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文字方塊 3"/>
          <p:cNvSpPr txBox="1"/>
          <p:nvPr/>
        </p:nvSpPr>
        <p:spPr>
          <a:xfrm>
            <a:off x="142875" y="116444"/>
            <a:ext cx="14157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五行軸線</a:t>
            </a:r>
            <a:endParaRPr lang="zh-HK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2875" y="131445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sz="4400" b="1" dirty="0"/>
              <a:t>經堂</a:t>
            </a:r>
            <a:endParaRPr lang="zh-HK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6716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文字方塊 3"/>
          <p:cNvSpPr txBox="1"/>
          <p:nvPr/>
        </p:nvSpPr>
        <p:spPr>
          <a:xfrm>
            <a:off x="142875" y="116444"/>
            <a:ext cx="14157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五行軸線</a:t>
            </a:r>
            <a:endParaRPr lang="zh-HK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2874" y="728662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sz="4400" b="1" dirty="0"/>
              <a:t>玉液池</a:t>
            </a:r>
            <a:endParaRPr lang="zh-HK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671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301532"/>
            <a:ext cx="8686800" cy="1143000"/>
          </a:xfrm>
        </p:spPr>
        <p:txBody>
          <a:bodyPr>
            <a:normAutofit/>
          </a:bodyPr>
          <a:lstStyle/>
          <a:p>
            <a:r>
              <a:rPr lang="zh-TW" altLang="en-US" b="1" dirty="0"/>
              <a:t>中國傳統宗教建築群的特色：軸線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從三條軸線認識嗇色園：</a:t>
            </a:r>
            <a:endParaRPr lang="en-US" altLang="zh-TW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/>
              <a:t>大殿中軸線</a:t>
            </a:r>
            <a:endParaRPr lang="en-US" altLang="zh-TW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/>
              <a:t>五行軸線</a:t>
            </a:r>
            <a:endParaRPr lang="en-US" altLang="zh-TW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/>
              <a:t>麒麟文化軸線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80431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文字方塊 3"/>
          <p:cNvSpPr txBox="1"/>
          <p:nvPr/>
        </p:nvSpPr>
        <p:spPr>
          <a:xfrm>
            <a:off x="142875" y="116444"/>
            <a:ext cx="14157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五行軸線</a:t>
            </a:r>
            <a:endParaRPr lang="zh-HK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2875" y="771525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sz="4400" b="1" dirty="0"/>
              <a:t>盂香亭</a:t>
            </a:r>
            <a:endParaRPr lang="zh-HK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19181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文字方塊 3"/>
          <p:cNvSpPr txBox="1"/>
          <p:nvPr/>
        </p:nvSpPr>
        <p:spPr>
          <a:xfrm>
            <a:off x="142875" y="116444"/>
            <a:ext cx="14157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五行軸線</a:t>
            </a:r>
            <a:endParaRPr lang="zh-HK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2875" y="728663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sz="4400" b="1" dirty="0"/>
              <a:t>照壁</a:t>
            </a:r>
            <a:endParaRPr lang="zh-HK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19181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太歲元辰殿</a:t>
            </a:r>
            <a:br>
              <a:rPr lang="zh-TW" altLang="en-US" b="1" dirty="0"/>
            </a:br>
            <a:r>
              <a:rPr lang="zh-TW" altLang="en-US" b="1" dirty="0"/>
              <a:t>「道祖守護：五行運轉護香江」</a:t>
            </a:r>
            <a:endParaRPr lang="zh-HK" altLang="en-US" b="1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453065"/>
              </p:ext>
            </p:extLst>
          </p:nvPr>
        </p:nvGraphicFramePr>
        <p:xfrm>
          <a:off x="6440361" y="1636486"/>
          <a:ext cx="2399030" cy="256032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199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五行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顏色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木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綠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火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紅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金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白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水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黑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土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黃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4" y="2017486"/>
            <a:ext cx="5676053" cy="425704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A27AF6-CD00-7347-95AA-826F0B1C0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68" y="4314054"/>
            <a:ext cx="2542823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98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559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HK" b="1" dirty="0"/>
              <a:t>孔子與麒麟文化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800" dirty="0">
                <a:latin typeface="+mn-ea"/>
              </a:rPr>
              <a:t>中國民間信仰有「四靈」之說，</a:t>
            </a:r>
            <a:r>
              <a:rPr lang="en-US" altLang="zh-CN" sz="2800" dirty="0">
                <a:latin typeface="+mn-ea"/>
              </a:rPr>
              <a:t>《</a:t>
            </a:r>
            <a:r>
              <a:rPr lang="zh-TW" altLang="en-US" sz="2800" dirty="0">
                <a:latin typeface="+mn-ea"/>
              </a:rPr>
              <a:t>禮記</a:t>
            </a:r>
            <a:r>
              <a:rPr lang="en-US" altLang="zh-TW" sz="2800" dirty="0">
                <a:latin typeface="+mn-ea"/>
              </a:rPr>
              <a:t>‧</a:t>
            </a:r>
            <a:r>
              <a:rPr lang="zh-TW" altLang="en-US" sz="2800" dirty="0">
                <a:latin typeface="+mn-ea"/>
              </a:rPr>
              <a:t>禮運</a:t>
            </a:r>
            <a:r>
              <a:rPr lang="en-US" altLang="zh-CN" sz="2800" dirty="0">
                <a:latin typeface="+mn-ea"/>
              </a:rPr>
              <a:t>》</a:t>
            </a:r>
            <a:r>
              <a:rPr lang="zh-CN" altLang="en-US" sz="2800" dirty="0">
                <a:latin typeface="+mn-ea"/>
              </a:rPr>
              <a:t>便</a:t>
            </a:r>
            <a:r>
              <a:rPr lang="zh-CN" altLang="en-US" sz="2800" dirty="0">
                <a:latin typeface="新細明體" pitchFamily="18" charset="-120"/>
                <a:ea typeface="新細明體" pitchFamily="18" charset="-120"/>
              </a:rPr>
              <a:t>云：</a:t>
            </a:r>
            <a:r>
              <a:rPr lang="zh-TW" altLang="en-US" sz="2800" dirty="0">
                <a:latin typeface="新細明體" pitchFamily="18" charset="-120"/>
                <a:ea typeface="新細明體" pitchFamily="18" charset="-120"/>
              </a:rPr>
              <a:t>「麟、鳯、龜、龍，謂之四靈。」</a:t>
            </a:r>
            <a:r>
              <a:rPr lang="zh-CN" altLang="en-US" sz="2800" dirty="0">
                <a:latin typeface="新細明體" pitchFamily="18" charset="-120"/>
                <a:ea typeface="新細明體" pitchFamily="18" charset="-120"/>
              </a:rPr>
              <a:t>麒麟作為其中靈獸之一，</a:t>
            </a:r>
            <a:r>
              <a:rPr lang="zh-TW" altLang="en-US" sz="2800" dirty="0">
                <a:latin typeface="+mn-ea"/>
              </a:rPr>
              <a:t>「公獸為麒，母獸為麟」</a:t>
            </a:r>
            <a:r>
              <a:rPr lang="zh-CN" altLang="en-US" sz="2800" dirty="0">
                <a:latin typeface="新細明體" pitchFamily="18" charset="-120"/>
                <a:ea typeface="新細明體" pitchFamily="18" charset="-120"/>
              </a:rPr>
              <a:t>，</a:t>
            </a:r>
            <a:r>
              <a:rPr lang="zh-CN" altLang="en-US" sz="2800" dirty="0">
                <a:latin typeface="+mn-ea"/>
              </a:rPr>
              <a:t>其</a:t>
            </a:r>
            <a:r>
              <a:rPr lang="zh-TW" altLang="en-US" sz="2800" dirty="0">
                <a:latin typeface="+mn-ea"/>
              </a:rPr>
              <a:t>於百姓心目中一直為「仁義」的形象</a:t>
            </a:r>
            <a:r>
              <a:rPr lang="zh-CN" altLang="en-US" sz="2800" dirty="0">
                <a:latin typeface="+mn-ea"/>
              </a:rPr>
              <a:t>。</a:t>
            </a:r>
            <a:endParaRPr lang="en-HK" altLang="zh-CN" sz="2800" dirty="0">
              <a:latin typeface="+mn-ea"/>
            </a:endParaRPr>
          </a:p>
          <a:p>
            <a:pPr marL="0" indent="0">
              <a:buNone/>
            </a:pPr>
            <a:endParaRPr lang="zh-TW" altLang="en-US" sz="2800" dirty="0">
              <a:latin typeface="+mn-ea"/>
            </a:endParaRPr>
          </a:p>
          <a:p>
            <a:r>
              <a:rPr lang="zh-TW" altLang="en-US" sz="2800" dirty="0"/>
              <a:t>相傳萬世師表之孔聖先師（</a:t>
            </a:r>
            <a:r>
              <a:rPr lang="zh-CN" altLang="en-US" sz="2800" dirty="0">
                <a:latin typeface="新細明體" pitchFamily="18" charset="-120"/>
                <a:ea typeface="新細明體" pitchFamily="18" charset="-120"/>
              </a:rPr>
              <a:t>即</a:t>
            </a:r>
            <a:r>
              <a:rPr lang="zh-TW" altLang="en-US" sz="2800" dirty="0"/>
              <a:t>孔子）出世時</a:t>
            </a:r>
            <a:r>
              <a:rPr lang="zh-CN" altLang="en-US" sz="2800" dirty="0"/>
              <a:t>便</a:t>
            </a:r>
            <a:r>
              <a:rPr lang="zh-TW" altLang="en-US" sz="2800" dirty="0"/>
              <a:t>有麒麟「含玉書」</a:t>
            </a:r>
            <a:r>
              <a:rPr lang="zh-CN" altLang="en-US" sz="2800" dirty="0"/>
              <a:t>的</a:t>
            </a:r>
            <a:r>
              <a:rPr lang="zh-TW" altLang="en-US" sz="2800" dirty="0"/>
              <a:t>顯現</a:t>
            </a:r>
            <a:r>
              <a:rPr lang="zh-CN" altLang="en-US" sz="2800" dirty="0"/>
              <a:t>。</a:t>
            </a:r>
            <a:r>
              <a:rPr lang="zh-TW" altLang="en-US" sz="2800" dirty="0"/>
              <a:t>因</a:t>
            </a:r>
            <a:r>
              <a:rPr lang="zh-CN" altLang="en-US" sz="2800" dirty="0"/>
              <a:t>此</a:t>
            </a:r>
            <a:r>
              <a:rPr lang="zh-CN" altLang="en-US" sz="2800" dirty="0">
                <a:latin typeface="新細明體" pitchFamily="18" charset="-120"/>
                <a:ea typeface="新細明體" pitchFamily="18" charset="-120"/>
              </a:rPr>
              <a:t>，</a:t>
            </a:r>
            <a:r>
              <a:rPr lang="zh-TW" altLang="en-US" sz="2800" dirty="0">
                <a:latin typeface="新細明體" pitchFamily="18" charset="-120"/>
              </a:rPr>
              <a:t>民間</a:t>
            </a:r>
            <a:r>
              <a:rPr lang="zh-CN" altLang="en-US" sz="2800" dirty="0">
                <a:latin typeface="新細明體" pitchFamily="18" charset="-120"/>
                <a:ea typeface="新細明體" pitchFamily="18" charset="-120"/>
              </a:rPr>
              <a:t>往往</a:t>
            </a:r>
            <a:r>
              <a:rPr lang="zh-TW" altLang="en-US" sz="2800" dirty="0"/>
              <a:t>認為於「太平盛世」或世有「聖人」時，麒麟才會出現。</a:t>
            </a:r>
            <a:r>
              <a:rPr lang="zh-CN" altLang="en-US" sz="2800" dirty="0"/>
              <a:t>而</a:t>
            </a:r>
            <a:r>
              <a:rPr lang="zh-TW" altLang="en-US" sz="2800" dirty="0"/>
              <a:t>黃大仙祠內之「麟閣」，</a:t>
            </a:r>
            <a:r>
              <a:rPr lang="zh-CN" altLang="en-US" sz="2800" dirty="0">
                <a:latin typeface="新細明體" pitchFamily="18" charset="-120"/>
                <a:ea typeface="新細明體" pitchFamily="18" charset="-120"/>
              </a:rPr>
              <a:t>則</a:t>
            </a:r>
            <a:r>
              <a:rPr lang="zh-TW" altLang="en-US" sz="2800" dirty="0">
                <a:latin typeface="新細明體" pitchFamily="18" charset="-120"/>
              </a:rPr>
              <a:t>為一小型孔廟格局，供奉</a:t>
            </a:r>
            <a:r>
              <a:rPr lang="zh-CN" altLang="en-US" sz="2800" dirty="0">
                <a:latin typeface="新細明體" pitchFamily="18" charset="-120"/>
                <a:ea typeface="新細明體" pitchFamily="18" charset="-120"/>
              </a:rPr>
              <a:t>了孔子以及其他</a:t>
            </a:r>
            <a:r>
              <a:rPr lang="zh-TW" altLang="en-US" sz="2800" dirty="0"/>
              <a:t>歷代儒家聖人。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42875" y="116444"/>
            <a:ext cx="295465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zh-HK" sz="2400" dirty="0"/>
              <a:t>孔子與麒麟文化</a:t>
            </a:r>
            <a:r>
              <a:rPr lang="zh-TW" altLang="en-US" sz="2400" dirty="0"/>
              <a:t>軸線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9181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2332037"/>
            <a:ext cx="6034617" cy="4525963"/>
          </a:xfrm>
        </p:spPr>
      </p:pic>
      <p:sp>
        <p:nvSpPr>
          <p:cNvPr id="4" name="文字方塊 3"/>
          <p:cNvSpPr txBox="1"/>
          <p:nvPr/>
        </p:nvSpPr>
        <p:spPr>
          <a:xfrm>
            <a:off x="142875" y="116444"/>
            <a:ext cx="203132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zh-HK" sz="2400" dirty="0"/>
              <a:t>麒麟文化</a:t>
            </a:r>
            <a:r>
              <a:rPr lang="zh-TW" altLang="en-US" sz="2400" dirty="0"/>
              <a:t>軸線</a:t>
            </a:r>
            <a:endParaRPr lang="zh-HK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75" y="800100"/>
            <a:ext cx="2520000" cy="336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124" y="800100"/>
            <a:ext cx="2520000" cy="3360000"/>
          </a:xfrm>
          <a:prstGeom prst="rect">
            <a:avLst/>
          </a:prstGeom>
        </p:spPr>
      </p:pic>
      <p:cxnSp>
        <p:nvCxnSpPr>
          <p:cNvPr id="10" name="直線單箭頭接點 9"/>
          <p:cNvCxnSpPr/>
          <p:nvPr/>
        </p:nvCxnSpPr>
        <p:spPr>
          <a:xfrm flipH="1" flipV="1">
            <a:off x="1620202" y="3281680"/>
            <a:ext cx="1723074" cy="251904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5600701" y="2976880"/>
            <a:ext cx="1828799" cy="282384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840573" y="167163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麟閣</a:t>
            </a:r>
            <a:endParaRPr lang="zh-HK" altLang="en-US" sz="3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099328" y="167163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孔道門</a:t>
            </a:r>
            <a:endParaRPr lang="zh-HK" altLang="en-US" sz="3200" dirty="0"/>
          </a:p>
        </p:txBody>
      </p:sp>
      <p:cxnSp>
        <p:nvCxnSpPr>
          <p:cNvPr id="15" name="直線單箭頭接點 14"/>
          <p:cNvCxnSpPr>
            <a:endCxn id="14" idx="2"/>
          </p:cNvCxnSpPr>
          <p:nvPr/>
        </p:nvCxnSpPr>
        <p:spPr>
          <a:xfrm flipV="1">
            <a:off x="4892814" y="2256413"/>
            <a:ext cx="914400" cy="266039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 flipV="1">
            <a:off x="3343275" y="2256413"/>
            <a:ext cx="1462405" cy="292518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49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孔道門</a:t>
            </a:r>
            <a:endParaRPr lang="zh-HK" altLang="en-US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142875" y="116444"/>
            <a:ext cx="203132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zh-HK" sz="2400" dirty="0"/>
              <a:t>麒麟文化</a:t>
            </a:r>
            <a:r>
              <a:rPr lang="zh-TW" altLang="en-US" sz="2400" dirty="0"/>
              <a:t>軸線</a:t>
            </a:r>
            <a:endParaRPr lang="zh-HK" altLang="en-US" sz="24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67310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2875" y="116444"/>
            <a:ext cx="203132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zh-HK" sz="2400" dirty="0"/>
              <a:t>麒麟文化</a:t>
            </a:r>
            <a:r>
              <a:rPr lang="zh-TW" altLang="en-US" sz="2400" dirty="0"/>
              <a:t>軸線</a:t>
            </a:r>
            <a:endParaRPr lang="zh-HK" altLang="en-US" sz="2400" dirty="0"/>
          </a:p>
        </p:txBody>
      </p:sp>
      <p:pic>
        <p:nvPicPr>
          <p:cNvPr id="13" name="圖片 69">
            <a:extLst>
              <a:ext uri="{FF2B5EF4-FFF2-40B4-BE49-F238E27FC236}">
                <a16:creationId xmlns:a16="http://schemas.microsoft.com/office/drawing/2014/main" id="{C7ED03B0-48E8-AD49-9711-27B48787FAE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"/>
          <a:stretch/>
        </p:blipFill>
        <p:spPr bwMode="auto">
          <a:xfrm>
            <a:off x="1373690" y="1575832"/>
            <a:ext cx="6658687" cy="462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標題 1">
            <a:extLst>
              <a:ext uri="{FF2B5EF4-FFF2-40B4-BE49-F238E27FC236}">
                <a16:creationId xmlns:a16="http://schemas.microsoft.com/office/drawing/2014/main" id="{62005194-A302-B94D-9363-5051A5788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zh-HK" b="1" dirty="0"/>
              <a:t>麟</a:t>
            </a:r>
            <a:r>
              <a:rPr lang="zh-CN" altLang="en-US" b="1" dirty="0">
                <a:latin typeface="PMingLiU" panose="02020500000000000000" pitchFamily="18" charset="-120"/>
                <a:ea typeface="PMingLiU" panose="02020500000000000000" pitchFamily="18" charset="-120"/>
              </a:rPr>
              <a:t>閣</a:t>
            </a:r>
            <a:endParaRPr lang="zh-HK" altLang="en-US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7310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2875" y="116444"/>
            <a:ext cx="203132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zh-HK" sz="2400" dirty="0"/>
              <a:t>麒麟文化</a:t>
            </a:r>
            <a:r>
              <a:rPr lang="zh-TW" altLang="en-US" sz="2400" dirty="0"/>
              <a:t>軸線</a:t>
            </a:r>
            <a:endParaRPr lang="zh-HK" altLang="en-US" sz="2400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038" y="2199338"/>
            <a:ext cx="3703373" cy="358648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5735" y="1071761"/>
            <a:ext cx="3347800" cy="1946036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5735" y="4225092"/>
            <a:ext cx="2061344" cy="2025650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1332684" y="167544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麟閣外的石麒麟</a:t>
            </a:r>
            <a:endParaRPr lang="zh-HK" alt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267F92-F730-F64D-B85B-386EE79DAC88}"/>
              </a:ext>
            </a:extLst>
          </p:cNvPr>
          <p:cNvCxnSpPr/>
          <p:nvPr/>
        </p:nvCxnSpPr>
        <p:spPr>
          <a:xfrm flipH="1">
            <a:off x="5646407" y="1766054"/>
            <a:ext cx="1030672" cy="280594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20">
            <a:extLst>
              <a:ext uri="{FF2B5EF4-FFF2-40B4-BE49-F238E27FC236}">
                <a16:creationId xmlns:a16="http://schemas.microsoft.com/office/drawing/2014/main" id="{EA646275-EB95-BD49-93FB-6FBBF932C144}"/>
              </a:ext>
            </a:extLst>
          </p:cNvPr>
          <p:cNvSpPr txBox="1"/>
          <p:nvPr/>
        </p:nvSpPr>
        <p:spPr>
          <a:xfrm>
            <a:off x="7020676" y="4225092"/>
            <a:ext cx="1885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麟閣內的「麟吐玉書」石刻牌匾</a:t>
            </a:r>
            <a:endParaRPr lang="en-US" altLang="zh-TW" dirty="0"/>
          </a:p>
          <a:p>
            <a:r>
              <a:rPr lang="zh-TW" altLang="en-US" dirty="0"/>
              <a:t>（置於正門牌匾「麟閣」對應內牆上方）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2057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嗇色園：字義與信念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HK" altLang="zh-HK" dirty="0"/>
              <a:t>嗇色釋義</a:t>
            </a:r>
            <a:endParaRPr lang="zh-TW" altLang="zh-HK" dirty="0"/>
          </a:p>
          <a:p>
            <a:r>
              <a:rPr lang="zh-HK" altLang="zh-HK" dirty="0"/>
              <a:t>「嗇」乃慳吝之意，而「色」可解作「所好之物」、「有欲之類」。嗇色二字，有愛精神、致虛靜、省思慮、寡情欲的要義，包含導人悟道修真的意思。</a:t>
            </a:r>
            <a:endParaRPr lang="zh-TW" altLang="zh-HK" dirty="0"/>
          </a:p>
          <a:p>
            <a:pPr marL="0" indent="0">
              <a:buNone/>
            </a:pPr>
            <a:endParaRPr lang="zh-TW" altLang="zh-HK" dirty="0"/>
          </a:p>
          <a:p>
            <a:pPr marL="0" indent="0">
              <a:buNone/>
            </a:pPr>
            <a:r>
              <a:rPr lang="zh-HK" altLang="zh-HK" dirty="0"/>
              <a:t>信念</a:t>
            </a:r>
            <a:endParaRPr lang="zh-TW" altLang="zh-HK" dirty="0"/>
          </a:p>
          <a:p>
            <a:r>
              <a:rPr lang="zh-HK" altLang="zh-HK" dirty="0"/>
              <a:t>恭奉赤松黃大仙師，尊崇道、釋、儒三教，以「普濟勸善」為宗旨，廣推善行。</a:t>
            </a:r>
            <a:r>
              <a:rPr lang="zh-TW" altLang="zh-HK" dirty="0"/>
              <a:t> </a:t>
            </a:r>
            <a:endParaRPr lang="zh-HK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FFD303-9E1D-494D-BB9D-17C7E082E396}"/>
              </a:ext>
            </a:extLst>
          </p:cNvPr>
          <p:cNvSpPr/>
          <p:nvPr/>
        </p:nvSpPr>
        <p:spPr>
          <a:xfrm>
            <a:off x="457200" y="6005847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dirty="0">
                <a:latin typeface="新細明體" pitchFamily="18" charset="-120"/>
                <a:ea typeface="新細明體" pitchFamily="18" charset="-120"/>
                <a:cs typeface="Times New Roman" panose="02020603050405020304" pitchFamily="18" charset="0"/>
              </a:rPr>
              <a:t>嗇色園：</a:t>
            </a:r>
            <a:r>
              <a:rPr lang="en-US" altLang="zh-CN" dirty="0">
                <a:latin typeface="新細明體" pitchFamily="18" charset="-120"/>
                <a:ea typeface="新細明體" pitchFamily="18" charset="-120"/>
                <a:cs typeface="Times New Roman" panose="02020603050405020304" pitchFamily="18" charset="0"/>
              </a:rPr>
              <a:t>〈</a:t>
            </a:r>
            <a:r>
              <a:rPr lang="zh-CN" altLang="en-US" dirty="0">
                <a:latin typeface="新細明體" pitchFamily="18" charset="-120"/>
                <a:ea typeface="新細明體" pitchFamily="18" charset="-120"/>
                <a:cs typeface="Times New Roman" panose="02020603050405020304" pitchFamily="18" charset="0"/>
              </a:rPr>
              <a:t>嗇色園簡介</a:t>
            </a:r>
            <a:r>
              <a:rPr lang="en-US" altLang="zh-CN" dirty="0">
                <a:latin typeface="新細明體" pitchFamily="18" charset="-120"/>
                <a:ea typeface="新細明體" pitchFamily="18" charset="-120"/>
                <a:cs typeface="Times New Roman" panose="02020603050405020304" pitchFamily="18" charset="0"/>
              </a:rPr>
              <a:t>〉</a:t>
            </a:r>
            <a:r>
              <a:rPr lang="zh-CN" altLang="en-US" dirty="0">
                <a:latin typeface="新細明體" pitchFamily="18" charset="-120"/>
                <a:ea typeface="新細明體" pitchFamily="18" charset="-120"/>
                <a:cs typeface="Times New Roman" panose="02020603050405020304" pitchFamily="18" charset="0"/>
              </a:rPr>
              <a:t>，取自</a:t>
            </a:r>
            <a:r>
              <a:rPr lang="en-US" altLang="zh-CN" dirty="0">
                <a:latin typeface="新細明體" pitchFamily="18" charset="-120"/>
                <a:ea typeface="新細明體" pitchFamily="18" charset="-120"/>
                <a:cs typeface="Times New Roman" panose="02020603050405020304" pitchFamily="18" charset="0"/>
              </a:rPr>
              <a:t>https://www1.siksikyuen.org.hk/</a:t>
            </a:r>
            <a:r>
              <a:rPr lang="zh-CN" altLang="en-US" dirty="0">
                <a:latin typeface="新細明體" pitchFamily="18" charset="-120"/>
                <a:ea typeface="新細明體" pitchFamily="18" charset="-120"/>
                <a:cs typeface="Times New Roman" panose="02020603050405020304" pitchFamily="18" charset="0"/>
              </a:rPr>
              <a:t>關於嗇色園</a:t>
            </a:r>
            <a:r>
              <a:rPr lang="en-US" altLang="zh-CN" dirty="0">
                <a:latin typeface="新細明體" pitchFamily="18" charset="-120"/>
                <a:ea typeface="新細明體" pitchFamily="18" charset="-120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latin typeface="新細明體" pitchFamily="18" charset="-120"/>
                <a:ea typeface="新細明體" pitchFamily="18" charset="-120"/>
                <a:cs typeface="Times New Roman" panose="02020603050405020304" pitchFamily="18" charset="0"/>
              </a:rPr>
              <a:t>嗇色園簡介，</a:t>
            </a:r>
            <a:r>
              <a:rPr lang="en-US" altLang="zh-CN" dirty="0">
                <a:latin typeface="新細明體" pitchFamily="18" charset="-120"/>
                <a:ea typeface="新細明體" pitchFamily="18" charset="-120"/>
                <a:cs typeface="Times New Roman" panose="02020603050405020304" pitchFamily="18" charset="0"/>
              </a:rPr>
              <a:t>17-7-2020</a:t>
            </a:r>
            <a:r>
              <a:rPr lang="zh-CN" altLang="en-US" dirty="0">
                <a:latin typeface="新細明體" pitchFamily="18" charset="-120"/>
                <a:ea typeface="新細明體" pitchFamily="18" charset="-120"/>
                <a:cs typeface="Times New Roman" panose="02020603050405020304" pitchFamily="18" charset="0"/>
              </a:rPr>
              <a:t>擷取。</a:t>
            </a:r>
            <a:endParaRPr lang="en-HK" dirty="0">
              <a:latin typeface="新細明體" pitchFamily="18" charset="-120"/>
              <a:ea typeface="新細明體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2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47014"/>
            <a:ext cx="7772400" cy="1470025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000" y="118478"/>
            <a:ext cx="3600000" cy="2700000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163903" y="172529"/>
            <a:ext cx="198002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/>
              <a:t>大殿中軸線</a:t>
            </a:r>
            <a:endParaRPr lang="zh-HK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61126" y="5934239"/>
            <a:ext cx="8021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哪個是「正門」？</a:t>
            </a:r>
            <a:endParaRPr lang="en-US" altLang="zh-TW" sz="2400" dirty="0"/>
          </a:p>
          <a:p>
            <a:r>
              <a:rPr lang="zh-TW" altLang="en-US" sz="2400" dirty="0"/>
              <a:t>牌樓是「三門四柱」結構，可以是兩門三柱，四門五柱嗎</a:t>
            </a:r>
            <a:r>
              <a:rPr lang="en-US" altLang="zh-TW" sz="2400" dirty="0"/>
              <a:t>?</a:t>
            </a:r>
            <a:endParaRPr lang="zh-HK" altLang="en-US" sz="2400" dirty="0"/>
          </a:p>
        </p:txBody>
      </p:sp>
      <p:pic>
        <p:nvPicPr>
          <p:cNvPr id="14" name="內容版面配置區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94" y="3187810"/>
            <a:ext cx="3600000" cy="2700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874" y="3187810"/>
            <a:ext cx="3600000" cy="2700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63903" y="2818478"/>
            <a:ext cx="8808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「赤松黃大仙祠」牌樓                                                          「嗇色園」牌樓</a:t>
            </a: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2216993" y="-224276"/>
            <a:ext cx="4712454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/>
              <a:t>赤松黃大仙祠</a:t>
            </a:r>
            <a:r>
              <a:rPr lang="en-US" altLang="zh-TW" sz="4000" b="1" dirty="0"/>
              <a:t>=</a:t>
            </a:r>
            <a:r>
              <a:rPr lang="zh-TW" altLang="en-US" sz="4000" b="1" dirty="0"/>
              <a:t>嗇色園</a:t>
            </a:r>
            <a:r>
              <a:rPr lang="en-US" altLang="zh-TW" sz="4000" b="1" dirty="0"/>
              <a:t>?</a:t>
            </a:r>
            <a:endParaRPr lang="zh-HK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9051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王靈官殿</a:t>
            </a:r>
            <a:endParaRPr lang="zh-HK" altLang="en-US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163903" y="172529"/>
            <a:ext cx="198002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/>
              <a:t>大殿中軸線</a:t>
            </a:r>
            <a:endParaRPr lang="zh-HK" altLang="en-US" sz="280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03" y="1621765"/>
            <a:ext cx="3394472" cy="4525963"/>
          </a:xfrm>
        </p:spPr>
      </p:pic>
      <p:sp>
        <p:nvSpPr>
          <p:cNvPr id="8" name="文字方塊 7"/>
          <p:cNvSpPr txBox="1"/>
          <p:nvPr/>
        </p:nvSpPr>
        <p:spPr>
          <a:xfrm>
            <a:off x="3925020" y="1621765"/>
            <a:ext cx="5115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800" dirty="0"/>
              <a:t>王靈官是誰</a:t>
            </a:r>
            <a:r>
              <a:rPr lang="en-US" altLang="zh-TW" sz="2800" dirty="0"/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800" dirty="0"/>
              <a:t>為甚麼能發揮</a:t>
            </a:r>
            <a:r>
              <a:rPr lang="zh-TW" altLang="zh-HK" sz="2800" dirty="0"/>
              <a:t>「降魔護道」</a:t>
            </a:r>
            <a:r>
              <a:rPr lang="zh-TW" altLang="en-US" sz="2800" dirty="0"/>
              <a:t>的作用</a:t>
            </a:r>
            <a:r>
              <a:rPr lang="en-US" altLang="zh-TW" sz="2800" dirty="0"/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800" dirty="0"/>
              <a:t>怎樣能做到</a:t>
            </a:r>
            <a:r>
              <a:rPr lang="zh-TW" altLang="zh-HK" sz="2800" dirty="0"/>
              <a:t>「降魔護道」</a:t>
            </a:r>
            <a:r>
              <a:rPr lang="zh-TW" altLang="en-US" sz="2800" dirty="0"/>
              <a:t>呢</a:t>
            </a:r>
            <a:r>
              <a:rPr lang="en-US" altLang="zh-TW" sz="2800" dirty="0"/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800" dirty="0"/>
              <a:t>你自己也要</a:t>
            </a:r>
            <a:r>
              <a:rPr lang="zh-TW" altLang="zh-HK" sz="2800" dirty="0"/>
              <a:t>「降魔護道」</a:t>
            </a:r>
            <a:r>
              <a:rPr lang="zh-TW" altLang="en-US" sz="2800" dirty="0"/>
              <a:t>嗎</a:t>
            </a:r>
            <a:r>
              <a:rPr lang="en-US" altLang="zh-TW" sz="2800" dirty="0"/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86489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240">
            <a:extLst>
              <a:ext uri="{FF2B5EF4-FFF2-40B4-BE49-F238E27FC236}">
                <a16:creationId xmlns:a16="http://schemas.microsoft.com/office/drawing/2014/main" id="{7F52B50E-AEDA-7447-BA97-87D39E11AF5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1563" r="6063"/>
          <a:stretch/>
        </p:blipFill>
        <p:spPr bwMode="auto">
          <a:xfrm>
            <a:off x="339302" y="1519747"/>
            <a:ext cx="8610994" cy="44590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華表與</a:t>
            </a:r>
            <a:r>
              <a:rPr lang="zh-TW" altLang="zh-HK" b="1" dirty="0"/>
              <a:t>雲龍</a:t>
            </a:r>
            <a:r>
              <a:rPr lang="zh-TW" altLang="en-US" b="1" dirty="0"/>
              <a:t>陛石</a:t>
            </a:r>
            <a:endParaRPr lang="zh-HK" altLang="en-US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163903" y="172529"/>
            <a:ext cx="198002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/>
              <a:t>大殿中軸線</a:t>
            </a:r>
            <a:endParaRPr lang="zh-HK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200399" y="1475116"/>
            <a:ext cx="6013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400" dirty="0"/>
              <a:t>雲龍陛石：原型是在哪裏？</a:t>
            </a:r>
            <a:endParaRPr lang="en-US" altLang="zh-TW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400" dirty="0"/>
              <a:t>配合一對華表，放在這裏，有甚麼寓意？</a:t>
            </a:r>
            <a:endParaRPr lang="zh-HK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073635" y="5609467"/>
            <a:ext cx="64633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華表</a:t>
            </a:r>
            <a:endParaRPr lang="zh-HK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611468" y="5609467"/>
            <a:ext cx="64633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華表</a:t>
            </a:r>
            <a:endParaRPr lang="zh-HK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024558" y="5333413"/>
            <a:ext cx="110799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雲龍陛石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41122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「金華分蹟」牌坊</a:t>
            </a:r>
            <a:endParaRPr lang="zh-HK" altLang="en-US" b="1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03" y="2628900"/>
            <a:ext cx="8774445" cy="4057651"/>
          </a:xfrm>
        </p:spPr>
      </p:pic>
      <p:sp>
        <p:nvSpPr>
          <p:cNvPr id="4" name="文字方塊 3"/>
          <p:cNvSpPr txBox="1"/>
          <p:nvPr/>
        </p:nvSpPr>
        <p:spPr>
          <a:xfrm>
            <a:off x="163903" y="172529"/>
            <a:ext cx="198002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/>
              <a:t>大殿中軸線</a:t>
            </a:r>
            <a:endParaRPr lang="zh-HK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 flipH="1">
            <a:off x="993656" y="1730881"/>
            <a:ext cx="769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3200" dirty="0"/>
              <a:t>「金華分蹟」 </a:t>
            </a:r>
            <a:r>
              <a:rPr lang="zh-TW" altLang="en-US" sz="3200" dirty="0"/>
              <a:t>的</a:t>
            </a:r>
            <a:r>
              <a:rPr lang="zh-TW" altLang="zh-HK" sz="3200" dirty="0"/>
              <a:t>「金華」</a:t>
            </a:r>
            <a:r>
              <a:rPr lang="zh-TW" altLang="en-US" sz="3200" dirty="0"/>
              <a:t>是指甚麼</a:t>
            </a:r>
            <a:r>
              <a:rPr lang="zh-TW" altLang="zh-HK" sz="3200" dirty="0"/>
              <a:t> </a:t>
            </a:r>
            <a:r>
              <a:rPr lang="zh-TW" altLang="en-US" sz="3200" dirty="0"/>
              <a:t>？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44112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2933" y="-18046"/>
            <a:ext cx="8229600" cy="1143000"/>
          </a:xfrm>
        </p:spPr>
        <p:txBody>
          <a:bodyPr/>
          <a:lstStyle/>
          <a:p>
            <a:r>
              <a:rPr lang="zh-TW" altLang="en-US" b="1" dirty="0"/>
              <a:t>鐘樓、鼓樓</a:t>
            </a:r>
            <a:endParaRPr lang="zh-HK" altLang="en-US" b="1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63903" y="848482"/>
            <a:ext cx="8837857" cy="452596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向東、向西</a:t>
            </a:r>
            <a:endParaRPr lang="en-US" altLang="zh-TW" sz="2400" dirty="0"/>
          </a:p>
          <a:p>
            <a:r>
              <a:rPr lang="zh-TW" altLang="en-US" sz="2400" dirty="0"/>
              <a:t>向外：晨鐘、暮鼓是甚麼意思？有甚麼作用？</a:t>
            </a:r>
            <a:endParaRPr lang="en-US" altLang="zh-TW" sz="2400" dirty="0"/>
          </a:p>
          <a:p>
            <a:r>
              <a:rPr lang="zh-TW" altLang="en-US" sz="2400" dirty="0"/>
              <a:t>「</a:t>
            </a:r>
            <a:r>
              <a:rPr lang="zh-TW" altLang="en-US" sz="2400"/>
              <a:t>普濟」、「</a:t>
            </a:r>
            <a:r>
              <a:rPr lang="zh-TW" altLang="en-US" sz="2400" dirty="0"/>
              <a:t>勸善」題刻在哪裏？</a:t>
            </a:r>
            <a:endParaRPr lang="en-US" altLang="zh-TW" sz="2400" dirty="0"/>
          </a:p>
          <a:p>
            <a:r>
              <a:rPr lang="zh-TW" altLang="en-US" sz="2400" dirty="0"/>
              <a:t>向內：鼓、鐘是兩件法器，</a:t>
            </a:r>
            <a:r>
              <a:rPr lang="zh-TW" altLang="zh-HK" sz="2400" dirty="0"/>
              <a:t>中國佛教對法器有一個專稱：「龍天耳目」或「龍天眼目」。敲法器即知會諸天護法有莊重之事。</a:t>
            </a:r>
            <a:endParaRPr lang="zh-HK" altLang="en-US" sz="2400" dirty="0"/>
          </a:p>
          <a:p>
            <a:endParaRPr lang="en-US" altLang="zh-TW" sz="2400" dirty="0"/>
          </a:p>
          <a:p>
            <a:endParaRPr lang="en-US" altLang="zh-TW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ABDE64-DBF3-4CFD-A1E1-7B7C4B1A3AFA}"/>
              </a:ext>
            </a:extLst>
          </p:cNvPr>
          <p:cNvGrpSpPr/>
          <p:nvPr/>
        </p:nvGrpSpPr>
        <p:grpSpPr>
          <a:xfrm>
            <a:off x="360454" y="3221321"/>
            <a:ext cx="8444753" cy="3464150"/>
            <a:chOff x="-457080" y="2734945"/>
            <a:chExt cx="10049532" cy="410051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8723" y="2734945"/>
              <a:ext cx="4923729" cy="3692797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7080" y="2734945"/>
              <a:ext cx="4923729" cy="3692797"/>
            </a:xfrm>
            <a:prstGeom prst="rect">
              <a:avLst/>
            </a:prstGeom>
          </p:spPr>
        </p:pic>
        <p:pic>
          <p:nvPicPr>
            <p:cNvPr id="10" name="內容版面配置區 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9202" y="4889153"/>
              <a:ext cx="4208773" cy="194630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8" name="文字方塊 7"/>
          <p:cNvSpPr txBox="1"/>
          <p:nvPr/>
        </p:nvSpPr>
        <p:spPr>
          <a:xfrm>
            <a:off x="163903" y="172529"/>
            <a:ext cx="198002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/>
              <a:t>大殿中軸線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0343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b="1" dirty="0"/>
              <a:t>太歲元辰殿</a:t>
            </a:r>
          </a:p>
        </p:txBody>
      </p:sp>
      <p:pic>
        <p:nvPicPr>
          <p:cNvPr id="10" name="圖片 1109">
            <a:extLst>
              <a:ext uri="{FF2B5EF4-FFF2-40B4-BE49-F238E27FC236}">
                <a16:creationId xmlns:a16="http://schemas.microsoft.com/office/drawing/2014/main" id="{AE0E4E3D-8BFF-B840-8EF7-154AD4BB389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96" y="1668661"/>
            <a:ext cx="7213044" cy="44575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2947737" y="2120995"/>
            <a:ext cx="1107996" cy="369332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zh-HK" altLang="en-US" dirty="0">
                <a:solidFill>
                  <a:schemeClr val="bg1"/>
                </a:solidFill>
              </a:rPr>
              <a:t>斗姆元君</a:t>
            </a:r>
          </a:p>
        </p:txBody>
      </p:sp>
      <p:sp>
        <p:nvSpPr>
          <p:cNvPr id="7" name="矩形 6"/>
          <p:cNvSpPr/>
          <p:nvPr/>
        </p:nvSpPr>
        <p:spPr>
          <a:xfrm>
            <a:off x="36368" y="3431131"/>
            <a:ext cx="1338828" cy="369332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六十太歲像</a:t>
            </a:r>
            <a:endParaRPr lang="zh-HK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45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1286</Words>
  <Application>Microsoft Macintosh PowerPoint</Application>
  <PresentationFormat>On-screen Show (4:3)</PresentationFormat>
  <Paragraphs>174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標楷體</vt:lpstr>
      <vt:lpstr>新細明體</vt:lpstr>
      <vt:lpstr>新細明體</vt:lpstr>
      <vt:lpstr>宋体</vt:lpstr>
      <vt:lpstr>Arial</vt:lpstr>
      <vt:lpstr>Calibri</vt:lpstr>
      <vt:lpstr>Times New Roman</vt:lpstr>
      <vt:lpstr>Wingdings</vt:lpstr>
      <vt:lpstr>Office 佈景主題</vt:lpstr>
      <vt:lpstr>   欣賞宗教建築： 體驗學習中華文化、人文素養與靈性追尋  </vt:lpstr>
      <vt:lpstr>中國傳統宗教建築群的特色：軸線</vt:lpstr>
      <vt:lpstr>嗇色園：字義與信念</vt:lpstr>
      <vt:lpstr>PowerPoint Presentation</vt:lpstr>
      <vt:lpstr>王靈官殿</vt:lpstr>
      <vt:lpstr>華表與雲龍陛石</vt:lpstr>
      <vt:lpstr>「金華分蹟」牌坊</vt:lpstr>
      <vt:lpstr>鐘樓、鼓樓</vt:lpstr>
      <vt:lpstr>太歲元辰殿</vt:lpstr>
      <vt:lpstr>五供</vt:lpstr>
      <vt:lpstr>大殿平台</vt:lpstr>
      <vt:lpstr>大殿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太歲元辰殿 「道祖守護：五行運轉護香江」</vt:lpstr>
      <vt:lpstr>孔子與麒麟文化</vt:lpstr>
      <vt:lpstr>PowerPoint Presentation</vt:lpstr>
      <vt:lpstr>孔道門</vt:lpstr>
      <vt:lpstr>麟閣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winghon</dc:creator>
  <cp:lastModifiedBy>LI, Puni Polly [CRSE]</cp:lastModifiedBy>
  <cp:revision>72</cp:revision>
  <cp:lastPrinted>2020-07-19T17:17:45Z</cp:lastPrinted>
  <dcterms:created xsi:type="dcterms:W3CDTF">2019-01-14T11:47:58Z</dcterms:created>
  <dcterms:modified xsi:type="dcterms:W3CDTF">2020-09-26T09:49:59Z</dcterms:modified>
</cp:coreProperties>
</file>